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2560320"/>
            <a:ext cx="10360152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800" b="1" i="0">
                <a:solidFill>
                  <a:srgbClr val="CBD3FF"/>
                </a:solidFill>
                <a:latin typeface="Roboto"/>
              </a:rPr>
              <a:t>Vektoren in der Datenbank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3749039"/>
            <a:ext cx="103601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 b="0" i="0">
                <a:solidFill>
                  <a:srgbClr val="6C7086"/>
                </a:solidFill>
                <a:latin typeface="Roboto"/>
              </a:rPr>
              <a:t>Der VECTOR-Datentyp in Oracle 26ai und PostgreSQL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572000"/>
            <a:ext cx="10360152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89B4FA"/>
                </a:solidFill>
                <a:latin typeface="Roboto"/>
              </a:rPr>
              <a:t>Quest Data Minds Konferenz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029200"/>
            <a:ext cx="10360152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0" i="0">
                <a:solidFill>
                  <a:srgbClr val="6C7086"/>
                </a:solidFill>
                <a:latin typeface="Roboto"/>
              </a:rPr>
              <a:t>28. Mai 2026  ·  Köln</a:t>
            </a:r>
          </a:p>
        </p:txBody>
      </p:sp>
      <p:pic>
        <p:nvPicPr>
          <p:cNvPr id="6" name="Picture 5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248" y="5669280"/>
            <a:ext cx="365760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28232"/>
            <a:ext cx="1463040" cy="329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PostgreSQL: Suchanfrage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105156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1.  Text-Anfrage mit CLIP in Python in einen Vektor umwandeln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2.  Vektor an die SQL-Abfrage übergeben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3.  PostgreSQL findet die ähnlichsten Bilder via HNSW-Index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" y="2743200"/>
            <a:ext cx="6858000" cy="3200400"/>
          </a:xfrm>
          <a:prstGeom prst="rect">
            <a:avLst/>
          </a:prstGeom>
          <a:solidFill>
            <a:srgbClr val="313244"/>
          </a:solidFill>
          <a:ln>
            <a:solidFill>
              <a:srgbClr val="585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820420" y="2832100"/>
            <a:ext cx="6680200" cy="30226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># Python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>vec = model.encode("Bäume")       # → 512 floats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/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># SQL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>SELECT filename,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>       1 - (embedding &lt;=&gt; %s::vector) AS score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>FROM   images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>ORDER  BY embedding &lt;=&gt; %s::vector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>LIMIT  12;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2743200"/>
            <a:ext cx="36576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>&lt;=&gt;  Cosinus-Distanz-Operator</a:t>
            </a:r>
          </a:p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>(pgvector-spezifisch)</a:t>
            </a:r>
          </a:p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/>
            </a:r>
          </a:p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>$1::vector  expliziter Cast</a:t>
            </a:r>
          </a:p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>erforderlich</a:t>
            </a:r>
          </a:p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/>
            </a:r>
          </a:p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>LIMIT statt FETCH FIRST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28232"/>
            <a:ext cx="1463040" cy="329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9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38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Oracle 26ai — nativer Vektor-Support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i="0">
                <a:solidFill>
                  <a:srgbClr val="F38BA8"/>
                </a:solidFill>
                <a:latin typeface="Roboto"/>
              </a:rPr>
              <a:t>Was wird benötigt?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1737360"/>
            <a:ext cx="10515600" cy="2011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Oracle AI Database 26ai Free (oder Enterprise)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Keine Extension nötig — Vektoren sind eingebaut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Vector Memory Area im SGA konfigurieren (für HNSW-Index)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Python-Paket: oracledb  (Thin Mode — kein Oracle Client nötig)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KI-Bibliothek: sentence-transformers  (auf dem Anwendungsserver)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3840480"/>
            <a:ext cx="11274552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731520" y="3931920"/>
            <a:ext cx="100584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i="0">
                <a:solidFill>
                  <a:srgbClr val="F38BA8"/>
                </a:solidFill>
                <a:latin typeface="Roboto"/>
              </a:rPr>
              <a:t>Schema &amp; Index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1520" y="4389120"/>
            <a:ext cx="7772400" cy="1828800"/>
          </a:xfrm>
          <a:prstGeom prst="rect">
            <a:avLst/>
          </a:prstGeom>
          <a:solidFill>
            <a:srgbClr val="313244"/>
          </a:solidFill>
          <a:ln>
            <a:solidFill>
              <a:srgbClr val="585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820420" y="4478020"/>
            <a:ext cx="7594600" cy="16510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CREATE TABLE images (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id        NUMBER GENERATED ALWAYS AS IDENTITY PRIMARY KEY,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filename  VARCHAR2(255) NOT NULL UNIQUE,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embedding VECTOR(512, FLOAT32)     -- Typ + Dimension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);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CREATE VECTOR INDEX images_idx ON images(embedding)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ORGANIZATION INMEMORY NEIGHBOR GRAPH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WITH DISTANCE COSINE WITH TARGET ACCURACY 95;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61120" y="4389120"/>
            <a:ext cx="301752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1700">
                <a:solidFill>
                  <a:srgbClr val="6C7086"/>
                </a:solidFill>
                <a:latin typeface="Roboto"/>
              </a:rPr>
              <a:t>HNSW im SGA</a:t>
            </a:r>
          </a:p>
          <a:p>
            <a:pPr>
              <a:spcBef>
                <a:spcPts val="400"/>
              </a:spcBef>
            </a:pPr>
            <a:r>
              <a:rPr sz="1700">
                <a:solidFill>
                  <a:srgbClr val="6C7086"/>
                </a:solidFill>
                <a:latin typeface="Roboto"/>
              </a:rPr>
              <a:t>(Vector Memory Area)</a:t>
            </a:r>
          </a:p>
          <a:p>
            <a:pPr>
              <a:spcBef>
                <a:spcPts val="400"/>
              </a:spcBef>
            </a:pPr>
            <a:r>
              <a:rPr sz="1700">
                <a:solidFill>
                  <a:srgbClr val="6C7086"/>
                </a:solidFill>
                <a:latin typeface="Roboto"/>
              </a:rPr>
              <a:t>512 MB konfiguriert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28232"/>
            <a:ext cx="1463040" cy="329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10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38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Oracle vs. pgvector — Schema-Unterschiede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" y="1188720"/>
            <a:ext cx="11612880" cy="502920"/>
          </a:xfrm>
          <a:prstGeom prst="rect">
            <a:avLst/>
          </a:prstGeom>
          <a:solidFill>
            <a:srgbClr val="1818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5760" y="1264920"/>
            <a:ext cx="20116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CDD6F4"/>
                </a:solidFill>
                <a:latin typeface="Roboto"/>
              </a:rPr>
              <a:t>Aspekt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8880" y="1264920"/>
            <a:ext cx="43891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89B4FA"/>
                </a:solidFill>
                <a:latin typeface="Roboto"/>
              </a:rPr>
              <a:t>PostgreSQL + pgvector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9440" y="1264920"/>
            <a:ext cx="4937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F38BA8"/>
                </a:solidFill>
                <a:latin typeface="Roboto"/>
              </a:rPr>
              <a:t>Oracle 26ai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320" y="1700784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65760" y="1764284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Extension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8880" y="1764284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CREATE EXTENSION vector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9440" y="1764284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Eingebaut, keine Extension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4320" y="2185416"/>
            <a:ext cx="11612880" cy="475488"/>
          </a:xfrm>
          <a:prstGeom prst="rect">
            <a:avLst/>
          </a:prstGeom>
          <a:solidFill>
            <a:srgbClr val="2425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365760" y="2248916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Vektor-Spalte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68880" y="2248916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vector(512)  — nur Dimension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49440" y="2248916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VECTOR(512, FLOAT32)  — Dim + Typ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4320" y="2670048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365760" y="2733548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Primary Key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68880" y="2733548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SERIAL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9440" y="2733548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NUMBER GENERATED ALWAYS AS IDENTITY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4320" y="3154680"/>
            <a:ext cx="11612880" cy="475488"/>
          </a:xfrm>
          <a:prstGeom prst="rect">
            <a:avLst/>
          </a:prstGeom>
          <a:solidFill>
            <a:srgbClr val="2425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365760" y="3218180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Text-Spalte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68880" y="3218180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TEXT  (unbegrenzt)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9440" y="3218180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VARCHAR2(n)  — Länge erforderlich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4320" y="3639312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365760" y="3702812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HNSW-Syntax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68880" y="3702812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USING hnsw (...ops)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9440" y="3702812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ORGANIZATION INMEMORY NEIGHBOR GRAPH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4320" y="4123944"/>
            <a:ext cx="11612880" cy="475488"/>
          </a:xfrm>
          <a:prstGeom prst="rect">
            <a:avLst/>
          </a:prstGeom>
          <a:solidFill>
            <a:srgbClr val="2425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365760" y="4187444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Genauigkeit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68880" y="4187444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Implizit via Index-Parameter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49440" y="4187444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WITH TARGET ACCURACY 95  (explizit)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4320" y="4608576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365760" y="4672076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Speicher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68880" y="4672076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Kein Sonder-Speicher nötig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49440" y="4672076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vector_memory_size im SGA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74320" y="5093208"/>
            <a:ext cx="11612880" cy="475488"/>
          </a:xfrm>
          <a:prstGeom prst="rect">
            <a:avLst/>
          </a:prstGeom>
          <a:solidFill>
            <a:srgbClr val="2425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365760" y="5156708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Abstand-Op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68880" y="5156708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&lt;=&gt;  (Operator)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49440" y="5156708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VECTOR_DISTANCE(col, vec, COSINE)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4320" y="5577840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365760" y="5641340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Top-N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68880" y="5641340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LIMIT 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49440" y="5641340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FETCH FIRST n ROWS ONLY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28232"/>
            <a:ext cx="1463040" cy="329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11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CBA6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Oracle 26ai — Embedding in der Datenbank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10515600" cy="219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1600">
                <a:solidFill>
                  <a:srgbClr val="CDD6F4"/>
                </a:solidFill>
                <a:latin typeface="Roboto"/>
              </a:rPr>
              <a:t>▸  Oracle kann ONNX-Modelle direkt in die Datenbank laden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CDD6F4"/>
                </a:solidFill>
                <a:latin typeface="Roboto"/>
              </a:rPr>
              <a:t>     (ONNX = Open Neural Network Exchange)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CDD6F4"/>
                </a:solidFill>
                <a:latin typeface="Roboto"/>
              </a:rPr>
              <a:t>▸  VECTOR_EMBEDDING() ruft das Modell innerhalb einer SQL-Abfrage auf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CDD6F4"/>
                </a:solidFill>
                <a:latin typeface="Roboto"/>
              </a:rPr>
              <a:t>▸  Kein Python, keine KI-Bibliothek auf dem Anwendungsserver zur Laufzeit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CDD6F4"/>
                </a:solidFill>
                <a:latin typeface="Roboto"/>
              </a:rPr>
              <a:t>▸  Der Text-String ist der einzige Parameter aus Python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CDD6F4"/>
                </a:solidFill>
                <a:latin typeface="Roboto"/>
              </a:rPr>
              <a:t>▸  Schema: VECTOR  —  Tabelle: FOTO_VEKTOR  —  Bilder als BLOB gespeichert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CDD6F4"/>
                </a:solidFill>
                <a:latin typeface="Roboto"/>
              </a:rPr>
              <a:t>▸  HNSW-Index auf FOTO_VEKTOR (wie in Schema VECTORS_USER)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" y="3474720"/>
            <a:ext cx="6858000" cy="2743200"/>
          </a:xfrm>
          <a:prstGeom prst="rect">
            <a:avLst/>
          </a:prstGeom>
          <a:solidFill>
            <a:srgbClr val="313244"/>
          </a:solidFill>
          <a:ln>
            <a:solidFill>
              <a:srgbClr val="585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820420" y="3563620"/>
            <a:ext cx="6680200" cy="25654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-- Gesamte Logik in einem SQL-Statement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SELECT filename,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   1 - VECTOR_DISTANCE(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           foto_vek,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           VECTOR_EMBEDDING(CLIP_TXT USING :q AS data),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           COSINE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       ) AS score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FROM   VECTOR.FOTO_VEKTOR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ORDER  BY VECTOR_DISTANCE(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         foto_vek,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         VECTOR_EMBEDDING(CLIP_TXT USING :q AS data), COSINE)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FETCH  FIRST 12 ROWS ONLY;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347472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1600">
                <a:solidFill>
                  <a:srgbClr val="6C7086"/>
                </a:solidFill>
                <a:latin typeface="Roboto"/>
              </a:rPr>
              <a:t>:q  = reiner Text aus Python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6C7086"/>
                </a:solidFill>
                <a:latin typeface="Roboto"/>
              </a:rPr>
              <a:t/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6C7086"/>
                </a:solidFill>
                <a:latin typeface="Roboto"/>
              </a:rPr>
              <a:t>Oracle übernimmt: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6C7086"/>
                </a:solidFill>
                <a:latin typeface="Roboto"/>
              </a:rPr>
              <a:t>  • Tokenisierung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6C7086"/>
                </a:solidFill>
                <a:latin typeface="Roboto"/>
              </a:rPr>
              <a:t>  • ONNX-Inferenz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6C7086"/>
                </a:solidFill>
                <a:latin typeface="Roboto"/>
              </a:rPr>
              <a:t>  • Vektorsuche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6C7086"/>
                </a:solidFill>
                <a:latin typeface="Roboto"/>
              </a:rPr>
              <a:t/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6C7086"/>
                </a:solidFill>
                <a:latin typeface="Roboto"/>
              </a:rPr>
              <a:t>→ Architektur vereinfacht sich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28232"/>
            <a:ext cx="1463040" cy="329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12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CBA6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ONNX in Oracle: Was zu beachten 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10515600" cy="3474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>Oracle's ONNX-Validator stellt strenge Anforderungen an das Modell-Graph:</a:t>
            </a:r>
          </a:p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/>
            </a:r>
          </a:p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>▸  input_ids darf nur in einem einzigen Gather-Knoten verwendet werden</a:t>
            </a:r>
          </a:p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>▸  Standard-CLIP-Export verwendet input_ids auch in ArgMax  →  wird abgelehnt</a:t>
            </a:r>
          </a:p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/>
            </a:r>
          </a:p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>Lösung: CLIP_TXT mit CLS-Token-Pooling (Position 0) statt EOS-Token-Pooling</a:t>
            </a:r>
          </a:p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>▸  Einfacherer ONNX-Graph, den Oracle akzeptiert</a:t>
            </a:r>
          </a:p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>▸  Cosinus-Ähnlichkeit zwischen EOS- und CLS-Variante: ~0,70</a:t>
            </a:r>
          </a:p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>▸  Modell muss beim Export entsprechend angepasst werden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" y="4754880"/>
            <a:ext cx="10515600" cy="1463040"/>
          </a:xfrm>
          <a:prstGeom prst="rect">
            <a:avLst/>
          </a:prstGeom>
          <a:solidFill>
            <a:srgbClr val="313244"/>
          </a:solidFill>
          <a:ln>
            <a:solidFill>
              <a:srgbClr val="585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820420" y="4843780"/>
            <a:ext cx="10337800" cy="128524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-- Modell laden (einmalig durch Administrator)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EXEC DBMS_VECTOR.LOAD_ONNX_MODEL(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    'VEC_DUMP', 'clip_txt.onnx', 'CLIP_TXT',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    JSON('{"function":"embedding","embeddingOutput":"output",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          "input":{"input":["DATA"]}}'));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28232"/>
            <a:ext cx="1463040" cy="329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13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A6E3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Architektur der Demo</a:t>
            </a:r>
          </a:p>
        </p:txBody>
      </p:sp>
      <p:pic>
        <p:nvPicPr>
          <p:cNvPr id="8" name="Picture 7" descr="archite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005840"/>
            <a:ext cx="11640312" cy="52120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28232"/>
            <a:ext cx="1463040" cy="329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14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A6E3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Demo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2011680"/>
            <a:ext cx="5486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i="0">
                <a:solidFill>
                  <a:srgbClr val="89B4FA"/>
                </a:solidFill>
                <a:latin typeface="Roboto"/>
              </a:rPr>
              <a:t>http://localhost:8000/ui/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2320" y="2057400"/>
            <a:ext cx="4114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i="0">
                <a:solidFill>
                  <a:srgbClr val="6C7086"/>
                </a:solidFill>
                <a:latin typeface="Roboto"/>
              </a:rPr>
              <a:t>pgvector (blau)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3200400"/>
            <a:ext cx="5486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i="0">
                <a:solidFill>
                  <a:srgbClr val="F38BA8"/>
                </a:solidFill>
                <a:latin typeface="Roboto"/>
              </a:rPr>
              <a:t>http://localhost:8001/ui/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2320" y="3246120"/>
            <a:ext cx="4114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i="0">
                <a:solidFill>
                  <a:srgbClr val="6C7086"/>
                </a:solidFill>
                <a:latin typeface="Roboto"/>
              </a:rPr>
              <a:t>Oracle 26ai (rot)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4389120"/>
            <a:ext cx="5486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i="0">
                <a:solidFill>
                  <a:srgbClr val="CBA6F7"/>
                </a:solidFill>
                <a:latin typeface="Roboto"/>
              </a:rPr>
              <a:t>http://localhost:8002/ui/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32320" y="4434840"/>
            <a:ext cx="4114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i="0">
                <a:solidFill>
                  <a:srgbClr val="6C7086"/>
                </a:solidFill>
                <a:latin typeface="Roboto"/>
              </a:rPr>
              <a:t>Oracle In-DB (lila)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539496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0" i="0">
                <a:solidFill>
                  <a:srgbClr val="CDD6F4"/>
                </a:solidFill>
                <a:latin typeface="Roboto"/>
              </a:rPr>
              <a:t>Suchbegriffe zum Ausprobieren: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5760720"/>
            <a:ext cx="91440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i="0">
                <a:solidFill>
                  <a:srgbClr val="A6E3A1"/>
                </a:solidFill>
                <a:latin typeface="Roboto"/>
              </a:rPr>
              <a:t>Bäume  ·  Wasser  ·  Menschen  ·  Gebäude  ·  Himmel  ·  Nacht  ·  Autos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28232"/>
            <a:ext cx="1463040" cy="329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15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Vergleich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" y="1188720"/>
            <a:ext cx="11612880" cy="475488"/>
          </a:xfrm>
          <a:prstGeom prst="rect">
            <a:avLst/>
          </a:prstGeom>
          <a:solidFill>
            <a:srgbClr val="1818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5760" y="1239520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Merkmal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51760" y="1239520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89B4FA"/>
                </a:solidFill>
                <a:latin typeface="Roboto"/>
              </a:rPr>
              <a:t>PostgreSQL + pgvector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1239520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F38BA8"/>
                </a:solidFill>
                <a:latin typeface="Roboto"/>
              </a:rPr>
              <a:t>Oracle · VECTORS_USER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6760" y="1239520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CBA6F7"/>
                </a:solidFill>
                <a:latin typeface="Roboto"/>
              </a:rPr>
              <a:t>Oracle · VECTOR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4320" y="1673352"/>
            <a:ext cx="11612880" cy="475488"/>
          </a:xfrm>
          <a:prstGeom prst="rect">
            <a:avLst/>
          </a:prstGeom>
          <a:solidFill>
            <a:srgbClr val="2425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365760" y="1724152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DD6F4"/>
                </a:solidFill>
                <a:latin typeface="Roboto"/>
              </a:rPr>
              <a:t>Fotos indiziert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1760" y="1724152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116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0" y="1724152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116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66760" y="1724152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BA6F7"/>
                </a:solidFill>
                <a:latin typeface="Roboto"/>
              </a:rPr>
              <a:t>116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20" y="2157984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365760" y="2208784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DD6F4"/>
                </a:solidFill>
                <a:latin typeface="Roboto"/>
              </a:rPr>
              <a:t>Indizierungszeit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1760" y="2208784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Ø 12,1 Sek.  (3 Läufe)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0" y="2208784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Ø 12,1 Sek.  (3 Läufe)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66760" y="2208784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BA6F7"/>
                </a:solidFill>
                <a:latin typeface="Roboto"/>
              </a:rPr>
              <a:t>Ø 13,6 Sek.  (3 Läufe)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4320" y="2642616"/>
            <a:ext cx="11612880" cy="475488"/>
          </a:xfrm>
          <a:prstGeom prst="rect">
            <a:avLst/>
          </a:prstGeom>
          <a:solidFill>
            <a:srgbClr val="2425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365760" y="2693416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DD6F4"/>
                </a:solidFill>
                <a:latin typeface="Roboto"/>
              </a:rPr>
              <a:t>Index-Typ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51760" y="2693416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HNSW (auf Disk)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0" y="2693416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HNSW (im Speicher)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66760" y="2693416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BA6F7"/>
                </a:solidFill>
                <a:latin typeface="Roboto"/>
              </a:rPr>
              <a:t>HNSW (im Speicher)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4320" y="3127248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365760" y="3178048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DD6F4"/>
                </a:solidFill>
                <a:latin typeface="Roboto"/>
              </a:rPr>
              <a:t>RAM-Bedarf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51760" y="3178048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Keiner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0" y="3178048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512 MB SGA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66760" y="3178048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BA6F7"/>
                </a:solidFill>
                <a:latin typeface="Roboto"/>
              </a:rPr>
              <a:t>512 MB SGA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4320" y="3611880"/>
            <a:ext cx="11612880" cy="475488"/>
          </a:xfrm>
          <a:prstGeom prst="rect">
            <a:avLst/>
          </a:prstGeom>
          <a:solidFill>
            <a:srgbClr val="2425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365760" y="3662680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DD6F4"/>
                </a:solidFill>
                <a:latin typeface="Roboto"/>
              </a:rPr>
              <a:t>CLIP zur Laufzeit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51760" y="3662680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Ja (Python)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6400" y="3662680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Ja (Python)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66760" y="3662680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BA6F7"/>
                </a:solidFill>
                <a:latin typeface="Roboto"/>
              </a:rPr>
              <a:t>Nein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74320" y="4096512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365760" y="4147312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DD6F4"/>
                </a:solidFill>
                <a:latin typeface="Roboto"/>
              </a:rPr>
              <a:t>Embedding-Ort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51760" y="4147312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Python-Prozess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0" y="4147312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Python-Prozess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66760" y="4147312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BA6F7"/>
                </a:solidFill>
                <a:latin typeface="Roboto"/>
              </a:rPr>
              <a:t>In der Datenbank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74320" y="4581144"/>
            <a:ext cx="11612880" cy="475488"/>
          </a:xfrm>
          <a:prstGeom prst="rect">
            <a:avLst/>
          </a:prstGeom>
          <a:solidFill>
            <a:srgbClr val="2425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365760" y="4631944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DD6F4"/>
                </a:solidFill>
                <a:latin typeface="Roboto"/>
              </a:rPr>
              <a:t>VECTOR_EMBEDDING()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51760" y="4631944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—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86400" y="4631944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—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66760" y="4631944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BA6F7"/>
                </a:solidFill>
                <a:latin typeface="Roboto"/>
              </a:rPr>
              <a:t>Ja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74320" y="5065776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365760" y="5116576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DD6F4"/>
                </a:solidFill>
                <a:latin typeface="Roboto"/>
              </a:rPr>
              <a:t>Extension nötig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51760" y="5116576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CREATE EXTENSION vector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86400" y="5116576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Nein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366760" y="5116576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BA6F7"/>
                </a:solidFill>
                <a:latin typeface="Roboto"/>
              </a:rPr>
              <a:t>Nein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28232"/>
            <a:ext cx="1463040" cy="329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16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A6E3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Fazit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10515600" cy="384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100">
                <a:solidFill>
                  <a:srgbClr val="CDD6F4"/>
                </a:solidFill>
                <a:latin typeface="Roboto"/>
              </a:rPr>
              <a:t>▸  Beide Datenbanken unterstützen Vektorsuche produktionsreif</a:t>
            </a:r>
          </a:p>
          <a:p>
            <a:pPr>
              <a:spcBef>
                <a:spcPts val="400"/>
              </a:spcBef>
            </a:pPr>
            <a:r>
              <a:rPr sz="2100">
                <a:solidFill>
                  <a:srgbClr val="CDD6F4"/>
                </a:solidFill>
                <a:latin typeface="Roboto"/>
              </a:rPr>
              <a:t>▸  pgvector: einfach, leichtgewichtig, kein zusätzlicher Speicher nötig</a:t>
            </a:r>
          </a:p>
          <a:p>
            <a:pPr>
              <a:spcBef>
                <a:spcPts val="400"/>
              </a:spcBef>
            </a:pPr>
            <a:r>
              <a:rPr sz="2100">
                <a:solidFill>
                  <a:srgbClr val="CDD6F4"/>
                </a:solidFill>
                <a:latin typeface="Roboto"/>
              </a:rPr>
              <a:t>▸  Oracle 26ai: vollständig integriert, kein Extension-Management</a:t>
            </a:r>
          </a:p>
          <a:p>
            <a:pPr>
              <a:spcBef>
                <a:spcPts val="400"/>
              </a:spcBef>
            </a:pPr>
            <a:r>
              <a:rPr sz="2100">
                <a:solidFill>
                  <a:srgbClr val="CDD6F4"/>
                </a:solidFill>
                <a:latin typeface="Roboto"/>
              </a:rPr>
              <a:t>▸  Oracle In-DB Embedding: Architektur ohne ML-Laufzeit im App-Server</a:t>
            </a:r>
          </a:p>
          <a:p>
            <a:pPr>
              <a:spcBef>
                <a:spcPts val="400"/>
              </a:spcBef>
            </a:pPr>
            <a:r>
              <a:rPr sz="2100">
                <a:solidFill>
                  <a:srgbClr val="CDD6F4"/>
                </a:solidFill>
                <a:latin typeface="Roboto"/>
              </a:rPr>
              <a:t>▸  CLIP ermöglicht Bildersuche per Freitext — ohne Tagging oder Metadaten</a:t>
            </a:r>
          </a:p>
          <a:p>
            <a:pPr>
              <a:spcBef>
                <a:spcPts val="400"/>
              </a:spcBef>
            </a:pPr>
            <a:r>
              <a:rPr sz="2100">
                <a:solidFill>
                  <a:srgbClr val="CDD6F4"/>
                </a:solidFill>
                <a:latin typeface="Roboto"/>
              </a:rPr>
              <a:t>▸  HNSW liefert schnelle approximative k-NN-Suche in beiden Datenbanken</a:t>
            </a:r>
          </a:p>
          <a:p>
            <a:pPr>
              <a:spcBef>
                <a:spcPts val="400"/>
              </a:spcBef>
            </a:pPr>
            <a:r>
              <a:rPr sz="2100">
                <a:solidFill>
                  <a:srgbClr val="CDD6F4"/>
                </a:solidFill>
                <a:latin typeface="Roboto"/>
              </a:rPr>
              <a:t>▸  VECTOR ist eine sehr willkommene Erweiterung — relationale Datenbanken</a:t>
            </a:r>
          </a:p>
          <a:p>
            <a:pPr>
              <a:spcBef>
                <a:spcPts val="400"/>
              </a:spcBef>
            </a:pPr>
            <a:r>
              <a:rPr sz="2100">
                <a:solidFill>
                  <a:srgbClr val="CDD6F4"/>
                </a:solidFill>
                <a:latin typeface="Roboto"/>
              </a:rPr>
              <a:t>     nutzen damit KI-Embeddings als First-Class-Citizen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663440"/>
            <a:ext cx="11274552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31520" y="475488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i="0">
                <a:solidFill>
                  <a:srgbClr val="CDD6F4"/>
                </a:solidFill>
                <a:latin typeface="Roboto"/>
              </a:rPr>
              <a:t>Quellcode &amp; Dokumentation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" y="521208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i="0">
                <a:solidFill>
                  <a:srgbClr val="89B4FA"/>
                </a:solidFill>
                <a:latin typeface="Roboto"/>
              </a:rPr>
              <a:t>https://gitea.dl-cons.de/dierk/vector-search-demo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" y="5669280"/>
            <a:ext cx="10058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0" i="0">
                <a:solidFill>
                  <a:srgbClr val="CDD6F4"/>
                </a:solidFill>
                <a:latin typeface="Roboto"/>
              </a:rPr>
              <a:t>dierk.lenz@dl-cons.de  ·  www.dl-cons.de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" y="5989320"/>
            <a:ext cx="10360152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0" i="1">
                <a:solidFill>
                  <a:srgbClr val="6C7086"/>
                </a:solidFill>
                <a:latin typeface="Roboto"/>
              </a:rPr>
              <a:t>Programmierung und Folien unterstützt durch Claude (Anthropic)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Über den Referenten</a:t>
            </a:r>
          </a:p>
        </p:txBody>
      </p:sp>
      <p:pic>
        <p:nvPicPr>
          <p:cNvPr id="4" name="Picture 3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672" y="201168"/>
            <a:ext cx="3200400" cy="717804"/>
          </a:xfrm>
          <a:prstGeom prst="rect">
            <a:avLst/>
          </a:prstGeom>
        </p:spPr>
      </p:pic>
      <p:pic>
        <p:nvPicPr>
          <p:cNvPr id="5" name="Picture 4" descr="Porträt Pro Neg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005840"/>
            <a:ext cx="3108960" cy="4663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1920" y="1097280"/>
            <a:ext cx="7955279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Dierk Lenz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1920" y="1737360"/>
            <a:ext cx="7955279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0" i="0">
                <a:solidFill>
                  <a:srgbClr val="89B4FA"/>
                </a:solidFill>
                <a:latin typeface="Roboto"/>
              </a:rPr>
              <a:t>Inhaber &amp; Geschäftsführer  ·  Dierk Lenz Consulting GmbH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0480" y="2240280"/>
            <a:ext cx="8074152" cy="12700"/>
          </a:xfrm>
          <a:prstGeom prst="rect">
            <a:avLst/>
          </a:prstGeom>
          <a:solidFill>
            <a:srgbClr val="4447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3840480" y="4251960"/>
            <a:ext cx="8074152" cy="12700"/>
          </a:xfrm>
          <a:prstGeom prst="rect">
            <a:avLst/>
          </a:prstGeom>
          <a:solidFill>
            <a:srgbClr val="4447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931920" y="2377440"/>
            <a:ext cx="15544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1" i="0">
                <a:solidFill>
                  <a:srgbClr val="89B4FA"/>
                </a:solidFill>
                <a:latin typeface="Roboto"/>
              </a:rPr>
              <a:t>1983 – 1989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7840" y="2377440"/>
            <a:ext cx="630936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CDD6F4"/>
                </a:solidFill>
                <a:latin typeface="Roboto"/>
              </a:rPr>
              <a:t>Informatik-Studium, RWTH Aachen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1920" y="2834640"/>
            <a:ext cx="15544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1" i="0">
                <a:solidFill>
                  <a:srgbClr val="89B4FA"/>
                </a:solidFill>
                <a:latin typeface="Roboto"/>
              </a:rPr>
              <a:t>1989 – 1995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7840" y="2834640"/>
            <a:ext cx="630936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CDD6F4"/>
                </a:solidFill>
                <a:latin typeface="Roboto"/>
              </a:rPr>
              <a:t>Senior Systemberater, Oracle Deutschland, Düsseldorf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1920" y="3291840"/>
            <a:ext cx="15544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1" i="0">
                <a:solidFill>
                  <a:srgbClr val="89B4FA"/>
                </a:solidFill>
                <a:latin typeface="Roboto"/>
              </a:rPr>
              <a:t>1995 / 1996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7840" y="3291840"/>
            <a:ext cx="630936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CDD6F4"/>
                </a:solidFill>
                <a:latin typeface="Roboto"/>
              </a:rPr>
              <a:t>Co-Gründer Herrmann &amp; Lenz (GbR &amp; GmbH)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1920" y="3749039"/>
            <a:ext cx="15544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1" i="0">
                <a:solidFill>
                  <a:srgbClr val="89B4FA"/>
                </a:solidFill>
                <a:latin typeface="Roboto"/>
              </a:rPr>
              <a:t>2026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77840" y="3749039"/>
            <a:ext cx="630936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CDD6F4"/>
                </a:solidFill>
                <a:latin typeface="Roboto"/>
              </a:rPr>
              <a:t>Gründung Dierk Lenz Consulting GmbH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31920" y="4370832"/>
            <a:ext cx="7955279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 i="0">
                <a:solidFill>
                  <a:srgbClr val="F38BA8"/>
                </a:solidFill>
                <a:latin typeface="Roboto"/>
              </a:rPr>
              <a:t>Oracle Database von Version 6 bis Oracle AI Database 26ai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31920" y="4773168"/>
            <a:ext cx="7955279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CDD6F4"/>
                </a:solidFill>
                <a:latin typeface="Roboto"/>
              </a:rPr>
              <a:t>Schulungen  ·  Workshops  ·  Vorträge  ·  Projekte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31920" y="5212080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Co-Autor: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66360" y="5212080"/>
            <a:ext cx="67208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1">
                <a:solidFill>
                  <a:srgbClr val="6C7086"/>
                </a:solidFill>
                <a:latin typeface="Roboto"/>
              </a:rPr>
              <a:t>Oracle 7.3  ·  Oracle8 für den DBA  ·  Oracle 9i für den DBA  ·  Oracle 10g für den DBA  ·  Oracle 11g R2 für den DBA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28232"/>
            <a:ext cx="1463040" cy="329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Der VECTOR-Datentyp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10515600" cy="2011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200">
                <a:solidFill>
                  <a:srgbClr val="CDD6F4"/>
                </a:solidFill>
                <a:latin typeface="Roboto"/>
              </a:rPr>
              <a:t>▸  VECTOR ist ein neuer nativer Datentyp in Oracle AI Database 26ai und PostgreSQL (pgvector)</a:t>
            </a:r>
          </a:p>
          <a:p>
            <a:pPr>
              <a:spcBef>
                <a:spcPts val="400"/>
              </a:spcBef>
            </a:pPr>
            <a:r>
              <a:rPr sz="2200">
                <a:solidFill>
                  <a:srgbClr val="CDD6F4"/>
                </a:solidFill>
                <a:latin typeface="Roboto"/>
              </a:rPr>
              <a:t>▸  Ermöglicht das Speichern hochdimensionaler Vektoren direkt in der Datenbank</a:t>
            </a:r>
          </a:p>
          <a:p>
            <a:pPr>
              <a:spcBef>
                <a:spcPts val="400"/>
              </a:spcBef>
            </a:pPr>
            <a:r>
              <a:rPr sz="2200">
                <a:solidFill>
                  <a:srgbClr val="CDD6F4"/>
                </a:solidFill>
                <a:latin typeface="Roboto"/>
              </a:rPr>
              <a:t>▸  Bringt optimierte Suchoperatoren und Indizes für Ähnlichkeitssuche (k-NN) mit</a:t>
            </a:r>
          </a:p>
          <a:p>
            <a:pPr>
              <a:spcBef>
                <a:spcPts val="400"/>
              </a:spcBef>
            </a:pPr>
            <a:r>
              <a:rPr sz="2200">
                <a:solidFill>
                  <a:srgbClr val="CDD6F4"/>
                </a:solidFill>
                <a:latin typeface="Roboto"/>
              </a:rPr>
              <a:t>▸  Macht KI-Embeddings zu einem First-Class-Citizen in relationalen Datenbanken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383280"/>
            <a:ext cx="11274552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31520" y="3520440"/>
            <a:ext cx="10515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i="0">
                <a:solidFill>
                  <a:srgbClr val="89B4FA"/>
                </a:solidFill>
                <a:latin typeface="Roboto"/>
              </a:rPr>
              <a:t>Ziel dieses Vortrags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" y="4023360"/>
            <a:ext cx="10515600" cy="210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Den VECTOR-Datentyp erklären — was er ist, wie er funktioniert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Gemeinsamkeiten und Unterschiede zwischen Oracle 26ai und PostgreSQL/pgvector zeigen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Eine konkrete Demo: semantische Bildsuche mit 116 Street-Fotos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Drei Ansätze vergleichen: pgvector, Oracle (Python-Embedding), Oracle (In-Database-Embedding)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28232"/>
            <a:ext cx="1463040" cy="329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Agenda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1188720"/>
            <a:ext cx="91440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01  Was ist ein Vektor?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02  Semantische Suche — jenseits von Schlüsselwörtern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03  Das CLIP-Modell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04  Ähnlichkeit messen: Cosinus-Distanz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05  PostgreSQL + pgvector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06  Oracle 26ai — nativer Vektor-Support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07  Oracle 26ai — Embedding in der Datenbank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08  Architektur der Demo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09  Demo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10  Vergleich &amp; Fazit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28232"/>
            <a:ext cx="1463040" cy="329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Was ist ein Vektor?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658368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Ein Vektor ist eine geordnete Liste von Zahlen: [0.12, -0.87, 0.44, …]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Jede Zahl beschreibt eine Dimension im semantischen Raum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Moderne KI-Modelle erzeugen Vektoren mit 512 bis 1536 Dimensionen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Ähnliche Inhalte → ähnliche Vektoren → kleiner Abstand im Raum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Texte, Bilder, Audio — alles lässt sich in denselben Vektorraum einbetten</a:t>
            </a:r>
          </a:p>
        </p:txBody>
      </p:sp>
      <p:pic>
        <p:nvPicPr>
          <p:cNvPr id="9" name="Picture 8" descr="s3_vect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1005840"/>
            <a:ext cx="4846320" cy="484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320" y="5257800"/>
            <a:ext cx="676656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600" b="1" i="0">
                <a:solidFill>
                  <a:srgbClr val="A6E3A1"/>
                </a:solidFill>
                <a:latin typeface="Roboto"/>
              </a:rPr>
              <a:t>Vektoren machen Ähnlichkeit berechenbar.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28232"/>
            <a:ext cx="1463040" cy="329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Semantische Suche — jenseits von Schlüsselwörtern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10515600" cy="2011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Klassische Suche:    "Bäume" findet nur Dokumente mit dem Wort "Bäume"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/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Semantische Suche:  "Bäume" findet Bilder von Wäldern, Parks, Natur —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                             ohne dass das Wort irgendwo steht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383280"/>
            <a:ext cx="11274552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31520" y="3566160"/>
            <a:ext cx="1051560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Text-Anfrage wird in denselben Vektorraum eingebettet wie die Bilder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Datenbankabfrage: finde die k nächsten Nachbarn (k-NN)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Ergebnis: Bilder nach semantischer Ähnlichkeit gerankt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Kein manuelles Tagging, keine Metadaten nötig</a:t>
            </a:r>
          </a:p>
        </p:txBody>
      </p:sp>
      <p:pic>
        <p:nvPicPr>
          <p:cNvPr id="11" name="Picture 10" descr="s4_fl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63440"/>
            <a:ext cx="1124712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28232"/>
            <a:ext cx="1463040" cy="329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CBA6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Das CLIP-Modell (OpenAI)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6858000" cy="2926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CLIP = Contrastive Language–Image Pretraining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Trainiert auf hunderten Millionen Bild-Text-Paaren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Bildet sowohl Bilder als auch Text in denselben 512-dimensionalen Raum ab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Modell: clip-ViT-B-32  (Vision Transformer, Patch-Größe 32×32)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Quell-Gewichte: Hugging Face Hub (sentence-transformers/clip-ViT-B-32)</a:t>
            </a:r>
          </a:p>
        </p:txBody>
      </p:sp>
      <p:sp>
        <p:nvSpPr>
          <p:cNvPr id="9" name="Rectangle 8"/>
          <p:cNvSpPr/>
          <p:nvPr/>
        </p:nvSpPr>
        <p:spPr>
          <a:xfrm>
            <a:off x="8046720" y="1188720"/>
            <a:ext cx="3931920" cy="3474720"/>
          </a:xfrm>
          <a:prstGeom prst="rect">
            <a:avLst/>
          </a:prstGeom>
          <a:solidFill>
            <a:srgbClr val="313244"/>
          </a:solidFill>
          <a:ln>
            <a:solidFill>
              <a:srgbClr val="585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8135620" y="1277620"/>
            <a:ext cx="3754120" cy="32969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from sentence_transformers import (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SentenceTransformer)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/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model = SentenceTransformer(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"clip-ViT-B-32")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/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# Bild einbetten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vec = model.encode(image)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# → 512 floats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/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# Text einbetten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vec = model.encode("Bäume")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# → 512 floats, gleicher Raum!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" y="4572000"/>
            <a:ext cx="10515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0" i="1">
                <a:solidFill>
                  <a:srgbClr val="CBA6F7"/>
                </a:solidFill>
                <a:latin typeface="Roboto"/>
              </a:rPr>
              <a:t>Bild-Vektor und Text-Vektor zeigen in dieselbe Richtung,
wenn Bild und Text inhaltlich übereinstimmen.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" y="5989320"/>
            <a:ext cx="10972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6C7086"/>
                </a:solidFill>
                <a:latin typeface="Roboto"/>
              </a:rPr>
              <a:t>🔗  huggingface.co/sentence-transformers/clip-ViT-B-32  — ~600 MB, automatischer Download beim ersten Start  ·  Größere Varianten (ViT-L-14, ~1,7 GB) liefern höhere Präzision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28232"/>
            <a:ext cx="1463040" cy="329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Ähnlichkeit messen: Cosinus-Distanz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68580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CLIP-Vektoren haben unterschiedliche Beträge — daher kein euklidischer Abstand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Cosinus-Distanz misst nur den Winkel zwischen zwei Vektoren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Cosinus-Distanz = 0   →  identisch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Cosinus-Distanz = 1   →  völlig unähnlich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Ähnlichkeitswert = 1 − Distanz  →  1.0 = perfekte Übereinstimmung</a:t>
            </a:r>
          </a:p>
        </p:txBody>
      </p:sp>
      <p:pic>
        <p:nvPicPr>
          <p:cNvPr id="9" name="Picture 8" descr="s6_cos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005840"/>
            <a:ext cx="4663440" cy="338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1520" y="4572000"/>
            <a:ext cx="5486400" cy="1691640"/>
          </a:xfrm>
          <a:prstGeom prst="rect">
            <a:avLst/>
          </a:prstGeom>
          <a:solidFill>
            <a:srgbClr val="313244"/>
          </a:solidFill>
          <a:ln>
            <a:solidFill>
              <a:srgbClr val="585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820420" y="4660900"/>
            <a:ext cx="5308600" cy="151384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-- PostgreSQL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1 - (embedding &lt;=&gt; query_vec)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/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-- Oracle 26ai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1 - VECTOR_DISTANCE(embedding, query_vec, COSINE)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4572000"/>
            <a:ext cx="4572000" cy="169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0" i="0">
                <a:solidFill>
                  <a:srgbClr val="A6E3A1"/>
                </a:solidFill>
                <a:latin typeface="Roboto"/>
              </a:rPr>
              <a:t>In der Demo:
Score 28 % = schwach
Score 75 % = stark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28232"/>
            <a:ext cx="1463040" cy="329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PostgreSQL + pgvector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i="0">
                <a:solidFill>
                  <a:srgbClr val="89B4FA"/>
                </a:solidFill>
                <a:latin typeface="Roboto"/>
              </a:rPr>
              <a:t>Was wird benötigt?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1737360"/>
            <a:ext cx="105156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PostgreSQL (ab Version 13)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pgvector-Extension  —  docker image: pgvector/pgvector:pg18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Extension aktivieren:  CREATE EXTENSION vector;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Python-Paket:  psycopg2-binary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KI-Bibliothek:  sentence-transformers  (auf dem Anwendungsserver)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4206240"/>
            <a:ext cx="11274552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731520" y="411480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i="0">
                <a:solidFill>
                  <a:srgbClr val="89B4FA"/>
                </a:solidFill>
                <a:latin typeface="Roboto"/>
              </a:rPr>
              <a:t>Schema &amp; Index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1520" y="4572000"/>
            <a:ext cx="6858000" cy="1691640"/>
          </a:xfrm>
          <a:prstGeom prst="rect">
            <a:avLst/>
          </a:prstGeom>
          <a:solidFill>
            <a:srgbClr val="313244"/>
          </a:solidFill>
          <a:ln>
            <a:solidFill>
              <a:srgbClr val="585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820420" y="4660900"/>
            <a:ext cx="6680200" cy="151384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CREATE TABLE images (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    id        SERIAL PRIMARY KEY,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    filename  TEXT NOT NULL UNIQUE,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    embedding vector(512)          -- pgvector-Typ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);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/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CREATE INDEX ON images USING hnsw (embedding vector_cosine_ops);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46720" y="4572000"/>
            <a:ext cx="3931920" cy="169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>HNSW = Hierarchical Navigable Small World</a:t>
            </a:r>
          </a:p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>Approximativer k-NN Index</a:t>
            </a:r>
          </a:p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>Sehr schnell bei der Suche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