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56032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 i="0">
                <a:solidFill>
                  <a:srgbClr val="CBD3FF"/>
                </a:solidFill>
                <a:latin typeface="Roboto"/>
              </a:rPr>
              <a:t>Vektoren in der Datenbank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749039"/>
            <a:ext cx="103601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6C7086"/>
                </a:solidFill>
                <a:latin typeface="Roboto"/>
              </a:rPr>
              <a:t>Semantische Bildsuche mit PostgreSQL/pgvector und Oracle 26ai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72000"/>
            <a:ext cx="103601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89B4FA"/>
                </a:solidFill>
                <a:latin typeface="Roboto"/>
              </a:rPr>
              <a:t>Quest Data Minds Konferenz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6015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6C7086"/>
                </a:solidFill>
                <a:latin typeface="Roboto"/>
              </a:rPr>
              <a:t>28. Mai 2026  ·  Köln</a:t>
            </a:r>
          </a:p>
        </p:txBody>
      </p:sp>
      <p:pic>
        <p:nvPicPr>
          <p:cNvPr id="6" name="Picture 5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0248" y="5577840"/>
            <a:ext cx="3657600" cy="9692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9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Oracle vs. pgvector — Schema-Unterschiede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" y="1188720"/>
            <a:ext cx="11612880" cy="502920"/>
          </a:xfrm>
          <a:prstGeom prst="rect">
            <a:avLst/>
          </a:prstGeom>
          <a:solidFill>
            <a:srgbClr val="18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12649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CDD6F4"/>
                </a:solidFill>
                <a:latin typeface="Roboto"/>
              </a:rPr>
              <a:t>Aspekt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68880" y="1264920"/>
            <a:ext cx="4389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89B4FA"/>
                </a:solidFill>
                <a:latin typeface="Roboto"/>
              </a:rPr>
              <a:t>PostgreSQL + pgvector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49440" y="1264920"/>
            <a:ext cx="4937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38BA8"/>
                </a:solidFill>
                <a:latin typeface="Roboto"/>
              </a:rPr>
              <a:t>Oracle 26ai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4320" y="1700784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" y="1764284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Extension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68880" y="1764284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CREATE EXTENSION vector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49440" y="1764284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Eingebaut, keine Extension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74320" y="2185416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2248916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Vektor-Spalte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68880" y="2248916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vector(512)  — nur Dimension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49440" y="2248916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VECTOR(512, FLOAT32)  — Dim + Typ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74320" y="2670048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760" y="2733548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Primary Key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68880" y="2733548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SERIAL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949440" y="2733548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NUMBER GENERATED ALWAYS AS IDENTITY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74320" y="3154680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5760" y="3218180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Text-Spalte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468880" y="3218180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TEXT  (unbegrenzt)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49440" y="3218180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VARCHAR2(n)  — Länge erforderlich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3639312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65760" y="3702812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HNSW-Syntax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68880" y="3702812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USING hnsw (...ops)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49440" y="3702812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ORGANIZATION INMEMORY NEIGHBOR GRAPH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74320" y="4123944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65760" y="4187444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Genauigkeit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68880" y="4187444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Implizit via Index-Parameter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49440" y="4187444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WITH TARGET ACCURACY 95  (explizit)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74320" y="4608576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65760" y="4672076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Speicher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68880" y="4672076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Kein Sonder-Speicher nötig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949440" y="4672076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vector_memory_size im SGA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74320" y="5093208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65760" y="5156708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Abstand-Op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468880" y="5156708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&lt;=&gt;  (Operator)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49440" y="5156708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VECTOR_DISTANCE(col, vec, COSINE)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274320" y="5577840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65760" y="5641340"/>
            <a:ext cx="201168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Top-N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468880" y="5641340"/>
            <a:ext cx="438912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LIMIT 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49440" y="5641340"/>
            <a:ext cx="493776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FETCH FIRST n ROWS ONLY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10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Oracle 26ai — Embedding in der Datenbank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Oracle kann ONNX-Modelle direkt in die Datenbank laden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VECTOR_EMBEDDING() ruft das Modell innerhalb einer SQL-Abfrage auf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Kein Python, keine KI-Bibliothek auf dem Anwendungsserver zur Laufzeit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Der Text-String ist der einzige Parameter aus Python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3291840"/>
            <a:ext cx="6858000" cy="301752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3380740"/>
            <a:ext cx="6680200" cy="28397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Gesamte Logik in einem SQL-Statement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SELECT filename,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1 - VECTOR_DISTANCE(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        foto_vek,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        VECTOR_EMBEDDING(CLIP_TXT USING :q AS data),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        COSINE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    ) AS score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FROM   VECTOR.FOTO_VEKTOR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ORDER  BY VECTOR_DISTANCE(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      foto_vek,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      VECTOR_EMBEDDING(CLIP_TXT USING :q AS data), COSINE)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FETCH  FIRST 12 ROWS ONLY;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3291840"/>
            <a:ext cx="3657600" cy="3108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:q  = reiner Text aus Python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Oracle übernimmt: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  • Tokenisierung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  • ONNX-Inferenz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  • Vektorsuche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→ Architektur vereinfacht sich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11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ONNX in Oracle: Was zu beachten ist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3474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Oracle's ONNX-Validator stellt strenge Anforderungen an das Modell-Graph: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input_ids darf nur in einem einzigen Gather-Knoten verwendet werden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Standard-CLIP-Export verwendet input_ids auch in ArgMax  →  wird abgelehnt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Lösung: CLIP_TXT mit CLS-Token-Pooling (Position 0) statt EOS-Token-Pooling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Einfacherer ONNX-Graph, den Oracle akzeptiert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Cosinus-Ähnlichkeit zwischen EOS- und CLS-Variante: ~0,70</a:t>
            </a:r>
          </a:p>
          <a:p>
            <a:pPr>
              <a:spcBef>
                <a:spcPts val="400"/>
              </a:spcBef>
            </a:pPr>
            <a:r>
              <a:rPr sz="1900">
                <a:solidFill>
                  <a:srgbClr val="CDD6F4"/>
                </a:solidFill>
                <a:latin typeface="Roboto"/>
              </a:rPr>
              <a:t>▸  Modell muss beim Export entsprechend angepasst werden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4754880"/>
            <a:ext cx="10515600" cy="146304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4843780"/>
            <a:ext cx="10337800" cy="12852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Modell laden (einmalig durch Administrator)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EXEC DBMS_VECTOR.LOAD_ONNX_MODEL(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'VEC_DUMP', 'clip_txt.onnx', 'CLIP_TXT',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JSON('{"function":"embedding","embeddingOutput":"output",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      "input":{"input":["DATA"]}}'));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Architektur der Demo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188720"/>
            <a:ext cx="3474720" cy="4389120"/>
          </a:xfrm>
          <a:prstGeom prst="rect">
            <a:avLst/>
          </a:prstGeom>
          <a:solidFill>
            <a:srgbClr val="28293D"/>
          </a:solidFill>
          <a:ln>
            <a:solidFill>
              <a:srgbClr val="89B4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28016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89B4FA"/>
                </a:solidFill>
                <a:latin typeface="Roboto"/>
              </a:rPr>
              <a:t>pgvector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2024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6C7086"/>
                </a:solidFill>
                <a:latin typeface="Roboto"/>
              </a:rPr>
              <a:t>Port 8000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423160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Browser /ui/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898648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FastAPI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374136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CLIP (Python)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3849624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PostgreSQL 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325112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pgvector 0.8.2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61688" y="1188720"/>
            <a:ext cx="3474720" cy="4389120"/>
          </a:xfrm>
          <a:prstGeom prst="rect">
            <a:avLst/>
          </a:prstGeom>
          <a:solidFill>
            <a:srgbClr val="28293D"/>
          </a:solidFill>
          <a:ln>
            <a:solidFill>
              <a:srgbClr val="F38BA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453128" y="128016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38BA8"/>
                </a:solidFill>
                <a:latin typeface="Roboto"/>
              </a:rPr>
              <a:t>Oracle 26ai
(Python)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53128" y="192024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6C7086"/>
                </a:solidFill>
                <a:latin typeface="Roboto"/>
              </a:rPr>
              <a:t>Port 8001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44568" y="2423160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Browser /ui/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44568" y="2898648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FastAPI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44568" y="3374136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CLIP (Python)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44568" y="3849624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Oracle 26ai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44568" y="4325112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HNSW (SGA)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66175" y="1188720"/>
            <a:ext cx="3474720" cy="4389120"/>
          </a:xfrm>
          <a:prstGeom prst="rect">
            <a:avLst/>
          </a:prstGeom>
          <a:solidFill>
            <a:srgbClr val="28293D"/>
          </a:solidFill>
          <a:ln>
            <a:solidFill>
              <a:srgbClr val="CBA6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357615" y="1280160"/>
            <a:ext cx="32918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CBA6F7"/>
                </a:solidFill>
                <a:latin typeface="Roboto"/>
              </a:rPr>
              <a:t>Oracle 26ai
(In-DB)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357615" y="192024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6C7086"/>
                </a:solidFill>
                <a:latin typeface="Roboto"/>
              </a:rPr>
              <a:t>Port 8002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49055" y="2423160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Browser /ui/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49055" y="2898648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FastAPI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49055" y="3374136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(kein CLIP)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449055" y="3849624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Oracle 26ai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449055" y="4325112"/>
            <a:ext cx="32004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 i="0">
                <a:solidFill>
                  <a:srgbClr val="CDD6F4"/>
                </a:solidFill>
                <a:latin typeface="Roboto"/>
              </a:rPr>
              <a:t>▸ VECTOR_EMBEDDING()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7200" y="6035040"/>
            <a:ext cx="11274552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0" i="0">
                <a:solidFill>
                  <a:srgbClr val="6C7086"/>
                </a:solidFill>
                <a:latin typeface="Roboto"/>
              </a:rPr>
              <a:t>116 Street Fotos  ·  CLIP ViT-B/32  ·  512-dimensionale Vektoren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13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01168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http://localhost:8000/ui/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32320" y="205740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6C7086"/>
                </a:solidFill>
                <a:latin typeface="Roboto"/>
              </a:rPr>
              <a:t>pgvector (blau)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2004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38BA8"/>
                </a:solidFill>
                <a:latin typeface="Roboto"/>
              </a:rPr>
              <a:t>http://localhost:8001/ui/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32320" y="324612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6C7086"/>
                </a:solidFill>
                <a:latin typeface="Roboto"/>
              </a:rPr>
              <a:t>Oracle 26ai (rot)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438912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CBA6F7"/>
                </a:solidFill>
                <a:latin typeface="Roboto"/>
              </a:rPr>
              <a:t>http://localhost:8002/ui/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32320" y="4434840"/>
            <a:ext cx="4114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6C7086"/>
                </a:solidFill>
                <a:latin typeface="Roboto"/>
              </a:rPr>
              <a:t>Oracle In-DB (lila)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539496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CDD6F4"/>
                </a:solidFill>
                <a:latin typeface="Roboto"/>
              </a:rPr>
              <a:t>Suchbegriffe zum Ausprobieren: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576072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A6E3A1"/>
                </a:solidFill>
                <a:latin typeface="Roboto"/>
              </a:rPr>
              <a:t>Bäume  ·  Wasser  ·  Menschen  ·  Gebäude  ·  Himmel  ·  Nacht  ·  Autos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14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Vergleich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320" y="1188720"/>
            <a:ext cx="11612880" cy="475488"/>
          </a:xfrm>
          <a:prstGeom prst="rect">
            <a:avLst/>
          </a:prstGeom>
          <a:solidFill>
            <a:srgbClr val="181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1239520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6C7086"/>
                </a:solidFill>
                <a:latin typeface="Roboto"/>
              </a:rPr>
              <a:t>Merkmal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51760" y="1239520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89B4FA"/>
                </a:solidFill>
                <a:latin typeface="Roboto"/>
              </a:rPr>
              <a:t>PostgreSQL + pgvector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123952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38BA8"/>
                </a:solidFill>
                <a:latin typeface="Roboto"/>
              </a:rPr>
              <a:t>Oracle 26ai (Python)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66760" y="123952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CBA6F7"/>
                </a:solidFill>
                <a:latin typeface="Roboto"/>
              </a:rPr>
              <a:t>Oracle 26ai (In-DB)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" y="1673352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65760" y="1724152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Fotos indiziert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51760" y="1724152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116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0" y="172415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116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66760" y="172415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116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" y="2157984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2208784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Indizierungszeit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51760" y="2208784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~26 Sek. (CPU)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220878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~16 Sek. (CPU)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66760" y="220878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—  (separat)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74320" y="2642616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65760" y="2693416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Index-Typ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51760" y="2693416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HNSW (auf Disk)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86400" y="269341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HNSW (im Speicher)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366760" y="269341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Full Table Scan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4320" y="3127248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65760" y="3178048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RAM-Bedarf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51760" y="3178048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Keiner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86400" y="3178048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512 MB SGA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66760" y="3178048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512 MB SGA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4320" y="3611880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65760" y="3662680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CLIP zur Laufzeit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51760" y="3662680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Ja (Python)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486400" y="366268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Ja (Python)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66760" y="3662680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Nein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74320" y="4096512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65760" y="4147312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Embedding-Ort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651760" y="4147312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Python-Prozess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86400" y="414731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Python-Prozess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366760" y="4147312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In der Datenbank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74320" y="4581144"/>
            <a:ext cx="11612880" cy="475488"/>
          </a:xfrm>
          <a:prstGeom prst="rect">
            <a:avLst/>
          </a:prstGeom>
          <a:solidFill>
            <a:srgbClr val="24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65760" y="4631944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VECTOR_EMBEDDING()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651760" y="4631944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—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486400" y="463194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—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366760" y="4631944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Ja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74320" y="5065776"/>
            <a:ext cx="11612880" cy="475488"/>
          </a:xfrm>
          <a:prstGeom prst="rect">
            <a:avLst/>
          </a:prstGeom>
          <a:solidFill>
            <a:srgbClr val="28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65760" y="5116576"/>
            <a:ext cx="22860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DD6F4"/>
                </a:solidFill>
                <a:latin typeface="Roboto"/>
              </a:rPr>
              <a:t>Extension nötig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51760" y="5116576"/>
            <a:ext cx="274320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9B4FA"/>
                </a:solidFill>
                <a:latin typeface="Roboto"/>
              </a:rPr>
              <a:t>CREATE EXTENSION vector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486400" y="511657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F38BA8"/>
                </a:solidFill>
                <a:latin typeface="Roboto"/>
              </a:rPr>
              <a:t>Nein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366760" y="5116576"/>
            <a:ext cx="2834640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BA6F7"/>
                </a:solidFill>
                <a:latin typeface="Roboto"/>
              </a:rPr>
              <a:t>Nein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A6E3A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Fazit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Beide Datenbanken unterstützen Vektorsuche produktionsreif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pgvector: einfach, leichtgewichtig, kein zusätzlicher Speicher nötig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Oracle 26ai: vollständig integriert, kein Extension-Management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Oracle In-DB Embedding: Architektur ohne ML-Laufzeit im App-Server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CLIP ermöglicht Bildersuche per Freitext — ohne Tagging oder Metadaten</a:t>
            </a:r>
          </a:p>
          <a:p>
            <a:pPr>
              <a:spcBef>
                <a:spcPts val="400"/>
              </a:spcBef>
            </a:pPr>
            <a:r>
              <a:rPr sz="2100">
                <a:solidFill>
                  <a:srgbClr val="CDD6F4"/>
                </a:solidFill>
                <a:latin typeface="Roboto"/>
              </a:rPr>
              <a:t>▸  HNSW liefert schnelle approximative k-NN-Suche in beiden Datenbanken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466344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7548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CDD6F4"/>
                </a:solidFill>
                <a:latin typeface="Roboto"/>
              </a:rPr>
              <a:t>Quellcode &amp; Dokumentation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2120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89B4FA"/>
                </a:solidFill>
                <a:latin typeface="Roboto"/>
              </a:rPr>
              <a:t>https://gitea.dl-cons.de/dierk/vector-search-demo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" y="5989320"/>
            <a:ext cx="10360152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6C7086"/>
                </a:solidFill>
                <a:latin typeface="Roboto"/>
              </a:rPr>
              <a:t>Programmierung und Folien unterstützt durch Claude (Anthropic)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Agenda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188720"/>
            <a:ext cx="91440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01  Was ist ein Vektor?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02  Semantische Suche — jenseits von Schlüsselwörtern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03  Das CLIP-Modell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04  Ähnlichkeit messen: Cosinus-Distanz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05  PostgreSQL + pgvector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06  Oracle 26ai — nativer Vektor-Support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07  Oracle 26ai — Embedding in der Datenbank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08  Architektur der Demo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09  Demo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10  Vergleich &amp; Fazit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Was ist ein Vektor?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68580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Ein Vektor ist eine geordnete Liste von Zahlen: [0.12, -0.87, 0.44, …]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Jede Zahl beschreibt eine Dimension im semantischen Raum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Moderne KI-Modelle erzeugen Vektoren mit 512 bis 1536 Dimensionen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Ähnliche Inhalte → ähnliche Vektoren → kleiner Abstand im Raum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Texte, Bilder, Audio — alles lässt sich in denselben Vektorraum einbetten</a:t>
            </a:r>
          </a:p>
        </p:txBody>
      </p:sp>
      <p:sp>
        <p:nvSpPr>
          <p:cNvPr id="9" name="Rectangle 8"/>
          <p:cNvSpPr/>
          <p:nvPr/>
        </p:nvSpPr>
        <p:spPr>
          <a:xfrm>
            <a:off x="8046720" y="1371600"/>
            <a:ext cx="3931920" cy="237744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135620" y="1460500"/>
            <a:ext cx="3754120" cy="21996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200">
                <a:solidFill>
                  <a:srgbClr val="A6E3A1"/>
                </a:solidFill>
                <a:latin typeface="Courier New"/>
              </a:rPr>
              <a:t># 4-dimensionaler Beispielvektor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200">
                <a:solidFill>
                  <a:srgbClr val="A6E3A1"/>
                </a:solidFill>
                <a:latin typeface="Courier New"/>
              </a:rPr>
              <a:t>vec_hund  = [0.91,  0.12, -0.44,  0.72]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200">
                <a:solidFill>
                  <a:srgbClr val="A6E3A1"/>
                </a:solidFill>
                <a:latin typeface="Courier New"/>
              </a:rPr>
              <a:t>vec_katze = [0.87,  0.18, -0.39,  0.68]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200">
                <a:solidFill>
                  <a:srgbClr val="A6E3A1"/>
                </a:solidFill>
                <a:latin typeface="Courier New"/>
              </a:rPr>
              <a:t># ähnlich! Abstand ≈ 0.04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200">
                <a:solidFill>
                  <a:srgbClr val="A6E3A1"/>
                </a:solidFill>
                <a:latin typeface="Courier New"/>
              </a:rPr>
              <a:t>vec_auto  = [-0.3, -0.82,  0.91, -0.11]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200">
                <a:solidFill>
                  <a:srgbClr val="A6E3A1"/>
                </a:solidFill>
                <a:latin typeface="Courier New"/>
              </a:rPr>
              <a:t># weit entfernt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53035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A6E3A1"/>
                </a:solidFill>
                <a:latin typeface="Roboto"/>
              </a:rPr>
              <a:t>Vektoren machen Ähnlichkeit berechenbar.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3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Semantische Suche — jenseits von Schlüsselwörtern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Klassische Suche:    "trees" findet nur Dokumente mit dem Wort "trees"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Semantische Suche:  "trees" findet Bilder von Wäldern, Parks, Natur —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                             ohne dass das Wort irgendwo steht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38328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3566160"/>
            <a:ext cx="10515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Text-Anfrage wird in denselben Vektorraum eingebettet wie die Bilder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Datenbankabfrage: finde die k nächsten Nachbarn (k-NN)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Ergebnis: Bilder nach semantischer Ähnlichkeit gerankt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Kein manuelles Tagging, keine Metadaten nötig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4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CBA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Das CLIP-Modell (OpenAI)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6858000" cy="2926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CLIP = Contrastive Language–Image Pretraining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Trainiert auf hunderten Millionen Bild-Text-Paaren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Bildet sowohl Bilder als auch Text in denselben 512-dimensionalen Raum ab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Modell: clip-ViT-B-32  (Vision Transformer, Patch-Größe 32×32)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Quell-Gewichte: Hugging Face Hub (sentence-transformers/clip-ViT-B-32)</a:t>
            </a:r>
          </a:p>
        </p:txBody>
      </p:sp>
      <p:sp>
        <p:nvSpPr>
          <p:cNvPr id="9" name="Rectangle 8"/>
          <p:cNvSpPr/>
          <p:nvPr/>
        </p:nvSpPr>
        <p:spPr>
          <a:xfrm>
            <a:off x="8046720" y="1188720"/>
            <a:ext cx="3931920" cy="347472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135620" y="1277620"/>
            <a:ext cx="3754120" cy="32969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from sentence_transformers import 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SentenceTransformer)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model = SentenceTransformer(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"clip-ViT-B-32")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Bild einbetten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vec = model.encode(image)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→ 512 floats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Text einbetten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vec = model.encode("Bäume")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# → 512 floats, gleicher Raum!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572000"/>
            <a:ext cx="10515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1">
                <a:solidFill>
                  <a:srgbClr val="CBA6F7"/>
                </a:solidFill>
                <a:latin typeface="Roboto"/>
              </a:rPr>
              <a:t>Bild-Vektor und Text-Vektor zeigen in dieselbe Richtung,
wenn Bild und Text inhaltlich übereinstimmen.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5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Ähnlichkeit messen: Cosinus-Distanz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77724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CLIP-Vektoren haben unterschiedliche Beträge — daher kein euklidischer Abstand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Cosinus-Distanz misst nur den Winkel zwischen zwei Vektoren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Cosinus-Distanz = 0   →  identisch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Cosinus-Distanz = 1   →  völlig unähnlich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Ähnlichkeitswert = 1 − Distanz  →  1.0 = perfekte Übereinstimmung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4572000"/>
            <a:ext cx="5486400" cy="173736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4660900"/>
            <a:ext cx="5308600" cy="15595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PostgreSQL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1 - (embedding &lt;=&gt; query_vec)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-- Oracle 26ai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1 - VECTOR_DISTANCE(embedding, query_vec, COSINE)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4572000"/>
            <a:ext cx="4572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A6E3A1"/>
                </a:solidFill>
                <a:latin typeface="Roboto"/>
              </a:rPr>
              <a:t>In der Demo:
Score 28 % = schwache Übereinstimmung
Score 75 % = starke Übereinstimmung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PostgreSQL + pgvector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Was wird benötigt?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37360"/>
            <a:ext cx="10515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PostgreSQL (ab Version 13)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pgvector-Extension  —  docker image: pgvector/pgvector:pg18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Extension aktivieren:  CREATE EXTENSION vector;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Python-Paket:  psycopg2-binary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KI-Bibliothek:  sentence-transformers  (auf dem Anwendungsserver)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420624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1148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89B4FA"/>
                </a:solidFill>
                <a:latin typeface="Roboto"/>
              </a:rPr>
              <a:t>Schema &amp; Index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4572000"/>
            <a:ext cx="6858000" cy="169164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3" name="TextBox 12"/>
          <p:cNvSpPr txBox="1"/>
          <p:nvPr/>
        </p:nvSpPr>
        <p:spPr>
          <a:xfrm>
            <a:off x="820420" y="4660900"/>
            <a:ext cx="6680200" cy="15138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CREATE TABLE images 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id        SERIAL PRIMARY KEY,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filename  TEXT NOT NULL UNIQUE,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    embedding vector(512)          -- pgvector-Typ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);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300">
                <a:solidFill>
                  <a:srgbClr val="A6E3A1"/>
                </a:solidFill>
                <a:latin typeface="Courier New"/>
              </a:rPr>
              <a:t>CREATE INDEX ON images USING hnsw (embedding vector_cosine_ops);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46720" y="4572000"/>
            <a:ext cx="39319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HNSW = Hierarchical Navigable Small World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Approximativer k-NN Index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Sehr schnell bei der Suche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7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89B4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PostgreSQL: Suchanfrage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5156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1.  Text-Anfrage mit CLIP in Python in einen Vektor umwandeln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2.  Vektor an die SQL-Abfrage übergeben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3.  PostgreSQL findet die ähnlichsten Bilder via HNSW-Index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2743200"/>
            <a:ext cx="6858000" cy="320040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0" name="TextBox 9"/>
          <p:cNvSpPr txBox="1"/>
          <p:nvPr/>
        </p:nvSpPr>
        <p:spPr>
          <a:xfrm>
            <a:off x="820420" y="2832100"/>
            <a:ext cx="6680200" cy="30226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# Python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vec = model.encode("Bäume")       # → 512 floats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/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# SQL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SELECT filename,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       1 - (embedding &lt;=&gt; %s::vector) AS score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FROM   images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ORDER  BY embedding &lt;=&gt; %s::vector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600">
                <a:solidFill>
                  <a:srgbClr val="A6E3A1"/>
                </a:solidFill>
                <a:latin typeface="Courier New"/>
              </a:rPr>
              <a:t>LIMIT  12;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2743200"/>
            <a:ext cx="36576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&lt;=&gt;  Cosinus-Distanz-Operator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(pgvector-spezifisch)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$1::vector  expliziter Cast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erforderlich</a:t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/>
            </a:r>
          </a:p>
          <a:p>
            <a:pPr>
              <a:spcBef>
                <a:spcPts val="400"/>
              </a:spcBef>
            </a:pPr>
            <a:r>
              <a:rPr sz="1800">
                <a:solidFill>
                  <a:srgbClr val="6C7086"/>
                </a:solidFill>
                <a:latin typeface="Roboto"/>
              </a:rPr>
              <a:t>LIMIT statt FETCH FIRST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1E2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Logo DLC Fin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6400800"/>
            <a:ext cx="1463040" cy="38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320" y="6355080"/>
            <a:ext cx="10149840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6419088"/>
            <a:ext cx="8686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6C7086"/>
                </a:solidFill>
                <a:latin typeface="Roboto"/>
              </a:rPr>
              <a:t>Quest Data Minds Konferenz  ·  Köln, 28. Mai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0" y="6419088"/>
            <a:ext cx="5486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 i="0">
                <a:solidFill>
                  <a:srgbClr val="6C7086"/>
                </a:solidFill>
                <a:latin typeface="Roboto"/>
              </a:rPr>
              <a:t>8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88952" cy="109728"/>
          </a:xfrm>
          <a:prstGeom prst="rect">
            <a:avLst/>
          </a:prstGeom>
          <a:solidFill>
            <a:srgbClr val="F38B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82880"/>
            <a:ext cx="11274552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CBD3FF"/>
                </a:solidFill>
                <a:latin typeface="Roboto"/>
              </a:rPr>
              <a:t>Oracle 26ai — nativer Vektor-Support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38BA8"/>
                </a:solidFill>
                <a:latin typeface="Roboto"/>
              </a:rPr>
              <a:t>Was wird benötigt?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37360"/>
            <a:ext cx="105156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Oracle AI Database 26ai Free (oder Enterprise)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Keine Extension nötig — Vektoren sind eingebaut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Vector Memory Area im SGA konfigurieren (für HNSW-Index)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Python-Paket: oracledb  (Thin Mode — kein Oracle Client nötig)</a:t>
            </a:r>
          </a:p>
          <a:p>
            <a:pPr>
              <a:spcBef>
                <a:spcPts val="400"/>
              </a:spcBef>
            </a:pPr>
            <a:r>
              <a:rPr sz="2000">
                <a:solidFill>
                  <a:srgbClr val="CDD6F4"/>
                </a:solidFill>
                <a:latin typeface="Roboto"/>
              </a:rPr>
              <a:t>▸  KI-Bibliothek: sentence-transformers  (auf dem Anwendungsserver)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840480"/>
            <a:ext cx="11274552" cy="12700"/>
          </a:xfrm>
          <a:prstGeom prst="rect">
            <a:avLst/>
          </a:prstGeom>
          <a:solidFill>
            <a:srgbClr val="6C708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3931920"/>
            <a:ext cx="100584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38BA8"/>
                </a:solidFill>
                <a:latin typeface="Roboto"/>
              </a:rPr>
              <a:t>Schema &amp; Index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4389120"/>
            <a:ext cx="7772400" cy="1828800"/>
          </a:xfrm>
          <a:prstGeom prst="rect">
            <a:avLst/>
          </a:prstGeom>
          <a:solidFill>
            <a:srgbClr val="313244"/>
          </a:solidFill>
          <a:ln>
            <a:solidFill>
              <a:srgbClr val="585B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/>
        </p:txBody>
      </p:sp>
      <p:sp>
        <p:nvSpPr>
          <p:cNvPr id="13" name="TextBox 12"/>
          <p:cNvSpPr txBox="1"/>
          <p:nvPr/>
        </p:nvSpPr>
        <p:spPr>
          <a:xfrm>
            <a:off x="820420" y="4478020"/>
            <a:ext cx="7594600" cy="16510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CREATE TABLE images (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id        NUMBER GENERATED ALWAYS AS IDENTITY PRIMARY KEY,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filename  VARCHAR2(255) NOT NULL UNIQUE,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embedding VECTOR(512, FLOAT32)     -- Typ + Dimension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);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CREATE VECTOR INDEX images_idx ON images(embedding)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ORGANIZATION INMEMORY NEIGHBOR GRAPH</a:t>
            </a:r>
          </a:p>
          <a:p>
            <a:pPr algn="l"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sz="1100">
                <a:solidFill>
                  <a:srgbClr val="A6E3A1"/>
                </a:solidFill>
                <a:latin typeface="Courier New"/>
              </a:rPr>
              <a:t>    WITH DISTANCE COSINE WITH TARGET ACCURACY 95;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61120" y="4389120"/>
            <a:ext cx="30175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sz="1700">
                <a:solidFill>
                  <a:srgbClr val="6C7086"/>
                </a:solidFill>
                <a:latin typeface="Roboto"/>
              </a:rPr>
              <a:t>HNSW im SGA</a:t>
            </a:r>
          </a:p>
          <a:p>
            <a:pPr>
              <a:spcBef>
                <a:spcPts val="400"/>
              </a:spcBef>
            </a:pPr>
            <a:r>
              <a:rPr sz="1700">
                <a:solidFill>
                  <a:srgbClr val="6C7086"/>
                </a:solidFill>
                <a:latin typeface="Roboto"/>
              </a:rPr>
              <a:t>(Vector Memory Area)</a:t>
            </a:r>
          </a:p>
          <a:p>
            <a:pPr>
              <a:spcBef>
                <a:spcPts val="400"/>
              </a:spcBef>
            </a:pPr>
            <a:r>
              <a:rPr sz="1700">
                <a:solidFill>
                  <a:srgbClr val="6C7086"/>
                </a:solidFill>
                <a:latin typeface="Roboto"/>
              </a:rPr>
              <a:t>512 MB konfiguriert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